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2CBD7"/>
          </a:solidFill>
        </a:fill>
      </a:tcStyle>
    </a:wholeTbl>
    <a:band2H>
      <a:tcTxStyle/>
      <a:tcStyle>
        <a:tcBdr/>
        <a:fill>
          <a:solidFill>
            <a:srgbClr val="F1E7EC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EFE"/>
          </a:solidFill>
        </a:fill>
      </a:tcStyle>
    </a:wholeTbl>
    <a:band2H>
      <a:tcTxStyle/>
      <a:tcStyle>
        <a:tcBdr/>
        <a:fill>
          <a:solidFill>
            <a:srgbClr val="FFE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DCD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0"/>
    <p:restoredTop sz="94586"/>
  </p:normalViewPr>
  <p:slideViewPr>
    <p:cSldViewPr snapToGrid="0" snapToObjects="1">
      <p:cViewPr varScale="1">
        <p:scale>
          <a:sx n="98" d="100"/>
          <a:sy n="98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593780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istoric_City_Center_of_Graz.jpg" TargetMode="External"/><Relationship Id="rId4" Type="http://schemas.openxmlformats.org/officeDocument/2006/relationships/hyperlink" Target="http://lic.fh-joanneum.at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CreditsW Wikimedia Foundation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https://commons.wikimedia.org/wiki/File:Historic_City_Center_of_Graz.jpg</a:t>
            </a:r>
            <a:r>
              <a:t> 8th Austrian UAS Language Instructors' Conference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http://lic.fh-joanneum.at/</a:t>
            </a: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9855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0" y="1089024"/>
            <a:ext cx="9144000" cy="55741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EEECE1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277586" y="1401883"/>
            <a:ext cx="8596539" cy="1470025"/>
          </a:xfrm>
          <a:prstGeom prst="rect">
            <a:avLst/>
          </a:prstGeom>
        </p:spPr>
        <p:txBody>
          <a:bodyPr anchor="t"/>
          <a:lstStyle/>
          <a:p>
            <a:r>
              <a:t>Titeltext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sz="half" idx="1"/>
          </p:nvPr>
        </p:nvSpPr>
        <p:spPr>
          <a:xfrm>
            <a:off x="277586" y="4465863"/>
            <a:ext cx="8596539" cy="1752601"/>
          </a:xfrm>
          <a:prstGeom prst="rect">
            <a:avLst/>
          </a:prstGeom>
        </p:spPr>
        <p:txBody>
          <a:bodyPr anchor="b">
            <a:normAutofit/>
          </a:bodyPr>
          <a:lstStyle>
            <a:lvl5pPr indent="1828800"/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269875" y="2233515"/>
            <a:ext cx="4225925" cy="1872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3"/>
          </p:nvPr>
        </p:nvSpPr>
        <p:spPr>
          <a:xfrm>
            <a:off x="4648198" y="2233514"/>
            <a:ext cx="4225926" cy="18720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4"/>
          </p:nvPr>
        </p:nvSpPr>
        <p:spPr>
          <a:xfrm>
            <a:off x="264979" y="4220824"/>
            <a:ext cx="4225926" cy="18720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5"/>
          </p:nvPr>
        </p:nvSpPr>
        <p:spPr>
          <a:xfrm>
            <a:off x="4648200" y="4220824"/>
            <a:ext cx="4225925" cy="18720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269875" y="1089025"/>
            <a:ext cx="8602279" cy="11430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269875" y="2335665"/>
            <a:ext cx="4227513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 indent="1828800">
              <a:spcBef>
                <a:spcPts val="0"/>
              </a:spcBef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2" name="Shape 122"/>
          <p:cNvSpPr>
            <a:spLocks noGrp="1"/>
          </p:cNvSpPr>
          <p:nvPr>
            <p:ph type="body" sz="half" idx="13"/>
          </p:nvPr>
        </p:nvSpPr>
        <p:spPr>
          <a:xfrm>
            <a:off x="269874" y="2975428"/>
            <a:ext cx="4227514" cy="31173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4"/>
          </p:nvPr>
        </p:nvSpPr>
        <p:spPr>
          <a:xfrm>
            <a:off x="4645024" y="2335665"/>
            <a:ext cx="4227131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defTabSz="768095">
              <a:spcBef>
                <a:spcPts val="0"/>
              </a:spcBef>
              <a:defRPr sz="3024"/>
            </a:pPr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half" idx="15"/>
          </p:nvPr>
        </p:nvSpPr>
        <p:spPr>
          <a:xfrm>
            <a:off x="4645025" y="2975428"/>
            <a:ext cx="4229100" cy="31173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264979" y="1089025"/>
            <a:ext cx="3200534" cy="1202418"/>
          </a:xfrm>
          <a:prstGeom prst="rect">
            <a:avLst/>
          </a:prstGeom>
        </p:spPr>
        <p:txBody>
          <a:bodyPr anchor="t"/>
          <a:lstStyle/>
          <a:p>
            <a:r>
              <a:t>Titeltext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3575048" y="1089025"/>
            <a:ext cx="5297105" cy="500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3"/>
          </p:nvPr>
        </p:nvSpPr>
        <p:spPr>
          <a:xfrm>
            <a:off x="269875" y="2293256"/>
            <a:ext cx="3195639" cy="379956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xfrm>
            <a:off x="269875" y="5526087"/>
            <a:ext cx="4302124" cy="566738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51" name="Shape 151"/>
          <p:cNvSpPr>
            <a:spLocks noGrp="1"/>
          </p:cNvSpPr>
          <p:nvPr>
            <p:ph type="pic" idx="13"/>
          </p:nvPr>
        </p:nvSpPr>
        <p:spPr>
          <a:xfrm>
            <a:off x="358775" y="1089025"/>
            <a:ext cx="8426450" cy="44370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xfrm>
            <a:off x="4571998" y="5526087"/>
            <a:ext cx="4302124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spcBef>
                <a:spcPts val="0"/>
              </a:spcBef>
            </a:lvl1pPr>
            <a:lvl2pPr algn="r">
              <a:spcBef>
                <a:spcPts val="0"/>
              </a:spcBef>
            </a:lvl2pPr>
            <a:lvl3pPr algn="r">
              <a:spcBef>
                <a:spcPts val="0"/>
              </a:spcBef>
            </a:lvl3pPr>
            <a:lvl4pPr algn="r">
              <a:spcBef>
                <a:spcPts val="0"/>
              </a:spcBef>
            </a:lvl4pPr>
            <a:lvl5pPr indent="1828800" algn="r">
              <a:spcBef>
                <a:spcPts val="0"/>
              </a:spcBef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pic" idx="13"/>
          </p:nvPr>
        </p:nvSpPr>
        <p:spPr>
          <a:xfrm>
            <a:off x="0" y="1592262"/>
            <a:ext cx="9144000" cy="526573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 rot="5400000">
            <a:off x="2697615" y="-83683"/>
            <a:ext cx="3748768" cy="8604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xfrm rot="5400000">
            <a:off x="5249860" y="2468561"/>
            <a:ext cx="5003801" cy="224472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xfrm rot="5400000">
            <a:off x="871537" y="487362"/>
            <a:ext cx="5003801" cy="62071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Eins plus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body" sz="half" idx="1"/>
          </p:nvPr>
        </p:nvSpPr>
        <p:spPr>
          <a:xfrm>
            <a:off x="269875" y="2233515"/>
            <a:ext cx="4225925" cy="38593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3"/>
          </p:nvPr>
        </p:nvSpPr>
        <p:spPr>
          <a:xfrm>
            <a:off x="4648198" y="2233514"/>
            <a:ext cx="4225926" cy="18720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4"/>
          </p:nvPr>
        </p:nvSpPr>
        <p:spPr>
          <a:xfrm>
            <a:off x="4648200" y="4220824"/>
            <a:ext cx="4225925" cy="18720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Asymmetrisch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body" sz="half" idx="1"/>
          </p:nvPr>
        </p:nvSpPr>
        <p:spPr>
          <a:xfrm>
            <a:off x="4571998" y="2155600"/>
            <a:ext cx="4300157" cy="39372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title"/>
          </p:nvPr>
        </p:nvSpPr>
        <p:spPr>
          <a:xfrm>
            <a:off x="4571998" y="1605644"/>
            <a:ext cx="4300156" cy="549956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200" name="Shape 200"/>
          <p:cNvSpPr>
            <a:spLocks noGrp="1"/>
          </p:cNvSpPr>
          <p:nvPr>
            <p:ph type="pic" sz="quarter" idx="13"/>
          </p:nvPr>
        </p:nvSpPr>
        <p:spPr>
          <a:xfrm>
            <a:off x="358775" y="1592262"/>
            <a:ext cx="2765425" cy="450056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Titeltext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xfrm>
            <a:off x="269875" y="2344056"/>
            <a:ext cx="8604250" cy="37487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3000" b="1"/>
            </a:lvl1pPr>
            <a:lvl2pPr>
              <a:spcBef>
                <a:spcPts val="0"/>
              </a:spcBef>
              <a:defRPr sz="3000" b="1"/>
            </a:lvl2pPr>
            <a:lvl3pPr>
              <a:spcBef>
                <a:spcPts val="0"/>
              </a:spcBef>
              <a:defRPr sz="3000" b="1"/>
            </a:lvl3pPr>
            <a:lvl4pPr>
              <a:spcBef>
                <a:spcPts val="0"/>
              </a:spcBef>
              <a:defRPr sz="3000" b="1"/>
            </a:lvl4pPr>
            <a:lvl5pPr indent="1828800">
              <a:spcBef>
                <a:spcPts val="0"/>
              </a:spcBef>
              <a:defRPr sz="3000" b="1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Asymmetrisch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body" sz="half" idx="1"/>
          </p:nvPr>
        </p:nvSpPr>
        <p:spPr>
          <a:xfrm>
            <a:off x="271843" y="2155600"/>
            <a:ext cx="4300158" cy="39372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xfrm>
            <a:off x="271843" y="1592262"/>
            <a:ext cx="4300156" cy="549956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210" name="Shape 210"/>
          <p:cNvSpPr>
            <a:spLocks noGrp="1"/>
          </p:cNvSpPr>
          <p:nvPr>
            <p:ph type="pic" sz="quarter" idx="13"/>
          </p:nvPr>
        </p:nvSpPr>
        <p:spPr>
          <a:xfrm>
            <a:off x="6019800" y="1592262"/>
            <a:ext cx="2765425" cy="450056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pic" idx="13"/>
          </p:nvPr>
        </p:nvSpPr>
        <p:spPr>
          <a:xfrm>
            <a:off x="0" y="1592262"/>
            <a:ext cx="9144000" cy="526573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xfrm>
            <a:off x="8274228" y="5638244"/>
            <a:ext cx="241122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sz="1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1089024"/>
            <a:ext cx="9144000" cy="5574100"/>
          </a:xfrm>
          <a:prstGeom prst="rect">
            <a:avLst/>
          </a:prstGeom>
          <a:solidFill>
            <a:srgbClr val="EF91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269875" y="1419383"/>
            <a:ext cx="8604250" cy="1362076"/>
          </a:xfrm>
          <a:prstGeom prst="rect">
            <a:avLst/>
          </a:prstGeom>
        </p:spPr>
        <p:txBody>
          <a:bodyPr anchor="t"/>
          <a:lstStyle/>
          <a:p>
            <a:r>
              <a:t>Titeltext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half" idx="1"/>
          </p:nvPr>
        </p:nvSpPr>
        <p:spPr>
          <a:xfrm>
            <a:off x="269872" y="4592637"/>
            <a:ext cx="8604252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 indent="1828800">
              <a:spcBef>
                <a:spcPts val="0"/>
              </a:spcBef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1592262"/>
            <a:ext cx="9144000" cy="45005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358775" y="2599644"/>
            <a:ext cx="8604250" cy="136207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Titeltext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half" idx="1"/>
          </p:nvPr>
        </p:nvSpPr>
        <p:spPr>
          <a:xfrm>
            <a:off x="269875" y="4339544"/>
            <a:ext cx="8604251" cy="150018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</a:lvl1pPr>
            <a:lvl2pPr algn="ctr">
              <a:spcBef>
                <a:spcPts val="0"/>
              </a:spcBef>
            </a:lvl2pPr>
            <a:lvl3pPr algn="ctr">
              <a:spcBef>
                <a:spcPts val="0"/>
              </a:spcBef>
            </a:lvl3pPr>
            <a:lvl4pPr algn="ctr">
              <a:spcBef>
                <a:spcPts val="0"/>
              </a:spcBef>
            </a:lvl4pPr>
            <a:lvl5pPr indent="1828800" algn="ctr">
              <a:spcBef>
                <a:spcPts val="0"/>
              </a:spcBef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symmetrisch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body" sz="half" idx="1"/>
          </p:nvPr>
        </p:nvSpPr>
        <p:spPr>
          <a:xfrm>
            <a:off x="4571998" y="2155600"/>
            <a:ext cx="4300157" cy="39372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4571998" y="1605644"/>
            <a:ext cx="4300156" cy="549956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pic" sz="quarter" idx="13"/>
          </p:nvPr>
        </p:nvSpPr>
        <p:spPr>
          <a:xfrm>
            <a:off x="358775" y="1592262"/>
            <a:ext cx="2765425" cy="450056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symmetrisch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body" sz="half" idx="1"/>
          </p:nvPr>
        </p:nvSpPr>
        <p:spPr>
          <a:xfrm>
            <a:off x="271843" y="2155600"/>
            <a:ext cx="4300158" cy="39372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271843" y="1592262"/>
            <a:ext cx="4300156" cy="549956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pic" sz="quarter" idx="13"/>
          </p:nvPr>
        </p:nvSpPr>
        <p:spPr>
          <a:xfrm>
            <a:off x="6019800" y="1592262"/>
            <a:ext cx="2765425" cy="450056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sz="half" idx="1"/>
          </p:nvPr>
        </p:nvSpPr>
        <p:spPr>
          <a:xfrm>
            <a:off x="269875" y="2233515"/>
            <a:ext cx="4225925" cy="38593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sz="half" idx="13"/>
          </p:nvPr>
        </p:nvSpPr>
        <p:spPr>
          <a:xfrm>
            <a:off x="4648198" y="2233514"/>
            <a:ext cx="4225926" cy="385931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sz="quarter" idx="1"/>
          </p:nvPr>
        </p:nvSpPr>
        <p:spPr>
          <a:xfrm>
            <a:off x="269875" y="2233515"/>
            <a:ext cx="2808000" cy="38593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sz="quarter" idx="13"/>
          </p:nvPr>
        </p:nvSpPr>
        <p:spPr>
          <a:xfrm>
            <a:off x="6063641" y="2233514"/>
            <a:ext cx="2808000" cy="385931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body" sz="quarter" idx="14"/>
          </p:nvPr>
        </p:nvSpPr>
        <p:spPr>
          <a:xfrm>
            <a:off x="3166758" y="2233514"/>
            <a:ext cx="2808000" cy="385931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ins plus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98" name="Shape 98"/>
          <p:cNvSpPr>
            <a:spLocks noGrp="1"/>
          </p:cNvSpPr>
          <p:nvPr>
            <p:ph type="body" sz="half" idx="1"/>
          </p:nvPr>
        </p:nvSpPr>
        <p:spPr>
          <a:xfrm>
            <a:off x="269875" y="2233515"/>
            <a:ext cx="4225925" cy="38593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sz="quarter" idx="13"/>
          </p:nvPr>
        </p:nvSpPr>
        <p:spPr>
          <a:xfrm>
            <a:off x="4648198" y="2233514"/>
            <a:ext cx="4225926" cy="18720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body" sz="quarter" idx="14"/>
          </p:nvPr>
        </p:nvSpPr>
        <p:spPr>
          <a:xfrm>
            <a:off x="4648200" y="4220824"/>
            <a:ext cx="4225925" cy="18720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393891" y="289731"/>
            <a:ext cx="243095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MEDIA &amp; DESIGN</a:t>
            </a:r>
          </a:p>
        </p:txBody>
      </p:sp>
      <p:sp>
        <p:nvSpPr>
          <p:cNvPr id="3" name="Shape 3"/>
          <p:cNvSpPr/>
          <p:nvPr/>
        </p:nvSpPr>
        <p:spPr>
          <a:xfrm>
            <a:off x="355599" y="6311900"/>
            <a:ext cx="8423276" cy="0"/>
          </a:xfrm>
          <a:prstGeom prst="line">
            <a:avLst/>
          </a:prstGeom>
          <a:ln>
            <a:solidFill>
              <a:schemeClr val="accent6">
                <a:lumOff val="48091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Shape 4"/>
          <p:cNvSpPr/>
          <p:nvPr/>
        </p:nvSpPr>
        <p:spPr>
          <a:xfrm>
            <a:off x="355599" y="6311900"/>
            <a:ext cx="8423276" cy="0"/>
          </a:xfrm>
          <a:prstGeom prst="line">
            <a:avLst/>
          </a:prstGeom>
          <a:ln>
            <a:solidFill>
              <a:schemeClr val="accent6">
                <a:lumOff val="48091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Shape 5"/>
          <p:cNvSpPr/>
          <p:nvPr/>
        </p:nvSpPr>
        <p:spPr>
          <a:xfrm>
            <a:off x="355600" y="6311900"/>
            <a:ext cx="8423401" cy="0"/>
          </a:xfrm>
          <a:prstGeom prst="line">
            <a:avLst/>
          </a:prstGeom>
          <a:ln>
            <a:solidFill>
              <a:schemeClr val="accent6">
                <a:lumOff val="48091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" name="image00.jpeg" descr="\\MARS\Gaste$\SYSTEM\Desktop\PowerPoints_neu\Kopfleisten\kopfleiste_violett_ppt.jp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-2" y="5082"/>
            <a:ext cx="9144001" cy="10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7"/>
          <p:cNvSpPr/>
          <p:nvPr/>
        </p:nvSpPr>
        <p:spPr>
          <a:xfrm>
            <a:off x="393892" y="289706"/>
            <a:ext cx="246180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AF128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MEDIA &amp; DESIGN</a:t>
            </a:r>
          </a:p>
        </p:txBody>
      </p: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269875" y="1090515"/>
            <a:ext cx="860227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xfrm>
            <a:off x="8634851" y="6423362"/>
            <a:ext cx="237302" cy="2311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0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‹Nr.›</a:t>
            </a:fld>
            <a:endParaRPr dirty="0"/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45975" y="6437945"/>
            <a:ext cx="1182373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@</a:t>
            </a:r>
            <a:r>
              <a:rPr kumimoji="0" lang="de-DE" sz="1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heinz</a:t>
            </a:r>
            <a:r>
              <a:rPr kumimoji="0" lang="de-DE" sz="1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 @</a:t>
            </a:r>
            <a:r>
              <a:rPr kumimoji="0" lang="de-DE" sz="1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irenemichl</a:t>
            </a:r>
            <a:endParaRPr kumimoji="0" lang="de-DE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74257" marR="0" indent="-26125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31457" marR="0" indent="-26125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88657" marR="0" indent="-26125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45857" marR="0" indent="-26125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5" Type="http://schemas.openxmlformats.org/officeDocument/2006/relationships/image" Target="../media/image37.jpeg"/><Relationship Id="rId6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jpeg"/><Relationship Id="rId10" Type="http://schemas.openxmlformats.org/officeDocument/2006/relationships/image" Target="../media/image24.jpeg"/><Relationship Id="rId11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roup 236"/>
          <p:cNvGrpSpPr/>
          <p:nvPr/>
        </p:nvGrpSpPr>
        <p:grpSpPr>
          <a:xfrm>
            <a:off x="-1" y="857250"/>
            <a:ext cx="9082670" cy="5143500"/>
            <a:chOff x="0" y="0"/>
            <a:chExt cx="9082668" cy="5143500"/>
          </a:xfrm>
        </p:grpSpPr>
        <p:pic>
          <p:nvPicPr>
            <p:cNvPr id="234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11708"/>
            <a:stretch>
              <a:fillRect/>
            </a:stretch>
          </p:blipFill>
          <p:spPr>
            <a:xfrm>
              <a:off x="0" y="0"/>
              <a:ext cx="9082668" cy="5143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" name="Shape 235"/>
            <p:cNvSpPr/>
            <p:nvPr/>
          </p:nvSpPr>
          <p:spPr>
            <a:xfrm>
              <a:off x="-1" y="4204009"/>
              <a:ext cx="9082670" cy="705315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39" name="Group 239"/>
          <p:cNvGrpSpPr/>
          <p:nvPr/>
        </p:nvGrpSpPr>
        <p:grpSpPr>
          <a:xfrm>
            <a:off x="-1" y="5061259"/>
            <a:ext cx="9082670" cy="705314"/>
            <a:chOff x="0" y="0"/>
            <a:chExt cx="9082668" cy="705313"/>
          </a:xfrm>
        </p:grpSpPr>
        <p:sp>
          <p:nvSpPr>
            <p:cNvPr id="237" name="Shape 237"/>
            <p:cNvSpPr/>
            <p:nvPr/>
          </p:nvSpPr>
          <p:spPr>
            <a:xfrm>
              <a:off x="-1" y="0"/>
              <a:ext cx="9082670" cy="705314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4000" b="1">
                  <a:solidFill>
                    <a:srgbClr val="437EAD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-1" y="19916"/>
              <a:ext cx="9082670" cy="665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4000" b="1">
                  <a:solidFill>
                    <a:srgbClr val="437EA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Irene Michl, Heinz Wittenbrink</a:t>
              </a:r>
            </a:p>
          </p:txBody>
        </p:sp>
      </p:grpSp>
      <p:grpSp>
        <p:nvGrpSpPr>
          <p:cNvPr id="242" name="Group 242"/>
          <p:cNvGrpSpPr/>
          <p:nvPr/>
        </p:nvGrpSpPr>
        <p:grpSpPr>
          <a:xfrm>
            <a:off x="4808963" y="1375780"/>
            <a:ext cx="3939169" cy="2785019"/>
            <a:chOff x="0" y="0"/>
            <a:chExt cx="3939168" cy="2785017"/>
          </a:xfrm>
        </p:grpSpPr>
        <p:sp>
          <p:nvSpPr>
            <p:cNvPr id="240" name="Shape 240"/>
            <p:cNvSpPr/>
            <p:nvPr/>
          </p:nvSpPr>
          <p:spPr>
            <a:xfrm>
              <a:off x="0" y="0"/>
              <a:ext cx="3939168" cy="2785017"/>
            </a:xfrm>
            <a:prstGeom prst="rect">
              <a:avLst/>
            </a:prstGeom>
            <a:solidFill>
              <a:srgbClr val="437EAD">
                <a:alpha val="501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40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0" y="126778"/>
              <a:ext cx="3939168" cy="25314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algn="ctr">
                <a:lnSpc>
                  <a:spcPct val="80000"/>
                </a:lnSpc>
                <a:defRPr sz="40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dirty="0"/>
                <a:t>What does a Master's Degree Program in Content Strategy </a:t>
              </a:r>
            </a:p>
            <a:p>
              <a:pPr algn="ctr">
                <a:lnSpc>
                  <a:spcPct val="80000"/>
                </a:lnSpc>
                <a:defRPr sz="40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dirty="0"/>
                <a:t>Look Like? 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sldNum" sz="quarter" idx="2"/>
          </p:nvPr>
        </p:nvSpPr>
        <p:spPr>
          <a:xfrm>
            <a:off x="8701453" y="6423350"/>
            <a:ext cx="170701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94" name="image41.jpeg" descr="20170208_10341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875" y="1090524"/>
            <a:ext cx="7025951" cy="3952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36.png" descr="Bildschirmfoto 2017-02-08 um 09.02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02399" y="1661673"/>
            <a:ext cx="4569675" cy="4431176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/>
          <p:nvPr/>
        </p:nvSpPr>
        <p:spPr>
          <a:xfrm>
            <a:off x="275350" y="5292375"/>
            <a:ext cx="4027200" cy="701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600"/>
            </a:lvl1pPr>
          </a:lstStyle>
          <a:p>
            <a:r>
              <a:t>Master theses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image28.jpeg"/>
          <p:cNvPicPr>
            <a:picLocks noChangeAspect="1"/>
          </p:cNvPicPr>
          <p:nvPr/>
        </p:nvPicPr>
        <p:blipFill>
          <a:blip r:embed="rId2">
            <a:extLst/>
          </a:blip>
          <a:srcRect l="16791" t="9395" r="4300"/>
          <a:stretch>
            <a:fillRect/>
          </a:stretch>
        </p:blipFill>
        <p:spPr>
          <a:xfrm>
            <a:off x="0" y="952499"/>
            <a:ext cx="9143998" cy="590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hape 299"/>
          <p:cNvSpPr>
            <a:spLocks noGrp="1"/>
          </p:cNvSpPr>
          <p:nvPr>
            <p:ph type="title"/>
          </p:nvPr>
        </p:nvSpPr>
        <p:spPr>
          <a:xfrm>
            <a:off x="390049" y="618664"/>
            <a:ext cx="8602202" cy="1143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Content Strategy for a hairdresser</a:t>
            </a:r>
          </a:p>
        </p:txBody>
      </p:sp>
      <p:sp>
        <p:nvSpPr>
          <p:cNvPr id="300" name="Shape 300"/>
          <p:cNvSpPr>
            <a:spLocks noGrp="1"/>
          </p:cNvSpPr>
          <p:nvPr>
            <p:ph type="sldNum" sz="quarter" idx="2"/>
          </p:nvPr>
        </p:nvSpPr>
        <p:spPr>
          <a:xfrm>
            <a:off x="8634852" y="6423350"/>
            <a:ext cx="237302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/>
          </p:cNvSpPr>
          <p:nvPr>
            <p:ph type="title"/>
          </p:nvPr>
        </p:nvSpPr>
        <p:spPr>
          <a:xfrm>
            <a:off x="269874" y="1090515"/>
            <a:ext cx="8602202" cy="1143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40663">
              <a:defRPr sz="3240"/>
            </a:pPr>
            <a:r>
              <a:t>Degree in the </a:t>
            </a:r>
          </a:p>
          <a:p>
            <a:pPr defTabSz="740663">
              <a:defRPr sz="3240"/>
            </a:pPr>
            <a:r>
              <a:t>European academic system</a:t>
            </a:r>
          </a:p>
        </p:txBody>
      </p:sp>
      <p:sp>
        <p:nvSpPr>
          <p:cNvPr id="303" name="Shape 303"/>
          <p:cNvSpPr>
            <a:spLocks noGrp="1"/>
          </p:cNvSpPr>
          <p:nvPr>
            <p:ph type="sldNum" sz="quarter" idx="2"/>
          </p:nvPr>
        </p:nvSpPr>
        <p:spPr>
          <a:xfrm>
            <a:off x="8634852" y="6423350"/>
            <a:ext cx="237302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304" name="image26.jpeg" descr="mast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499" y="2284648"/>
            <a:ext cx="3401181" cy="4534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23.jpeg" descr="ContentMonster recommends application2017-klei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8675" y="2288775"/>
            <a:ext cx="4858223" cy="4534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/>
          </p:cNvSpPr>
          <p:nvPr>
            <p:ph type="title"/>
          </p:nvPr>
        </p:nvSpPr>
        <p:spPr>
          <a:xfrm>
            <a:off x="269874" y="1090515"/>
            <a:ext cx="8602202" cy="1143000"/>
          </a:xfrm>
          <a:prstGeom prst="rect">
            <a:avLst/>
          </a:prstGeom>
        </p:spPr>
        <p:txBody>
          <a:bodyPr/>
          <a:lstStyle>
            <a:lvl1pPr defTabSz="896111">
              <a:defRPr sz="3920"/>
            </a:lvl1pPr>
          </a:lstStyle>
          <a:p>
            <a:r>
              <a:t>Next: internationalisation, research</a:t>
            </a:r>
          </a:p>
        </p:txBody>
      </p:sp>
      <p:sp>
        <p:nvSpPr>
          <p:cNvPr id="308" name="Shape 308"/>
          <p:cNvSpPr>
            <a:spLocks noGrp="1"/>
          </p:cNvSpPr>
          <p:nvPr>
            <p:ph type="sldNum" sz="quarter" idx="2"/>
          </p:nvPr>
        </p:nvSpPr>
        <p:spPr>
          <a:xfrm>
            <a:off x="8634852" y="6423350"/>
            <a:ext cx="237302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09" name="image25.jpeg" descr="University-of-Dubrovnik.jpg"/>
          <p:cNvPicPr>
            <a:picLocks noChangeAspect="1"/>
          </p:cNvPicPr>
          <p:nvPr/>
        </p:nvPicPr>
        <p:blipFill>
          <a:blip r:embed="rId2">
            <a:extLst/>
          </a:blip>
          <a:srcRect r="16351" b="12656"/>
          <a:stretch>
            <a:fillRect/>
          </a:stretch>
        </p:blipFill>
        <p:spPr>
          <a:xfrm>
            <a:off x="382875" y="2515030"/>
            <a:ext cx="5588250" cy="388770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/>
        </p:nvSpPr>
        <p:spPr>
          <a:xfrm>
            <a:off x="4689566" y="2474254"/>
            <a:ext cx="3908675" cy="101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algn="r">
              <a:defRPr sz="1800"/>
            </a:pPr>
            <a:r>
              <a:rPr dirty="0"/>
              <a:t>Content Strategy Summer School</a:t>
            </a:r>
          </a:p>
          <a:p>
            <a:pPr algn="r">
              <a:defRPr sz="1800"/>
            </a:pPr>
            <a:r>
              <a:rPr dirty="0"/>
              <a:t>University of Dubrovmik</a:t>
            </a:r>
          </a:p>
          <a:p>
            <a:pPr algn="r">
              <a:defRPr sz="1800"/>
            </a:pPr>
            <a:r>
              <a:rPr dirty="0"/>
              <a:t>Summer 2018</a:t>
            </a:r>
          </a:p>
        </p:txBody>
      </p:sp>
      <p:pic>
        <p:nvPicPr>
          <p:cNvPr id="311" name="image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83240" y="4021730"/>
            <a:ext cx="3268750" cy="238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image2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25" y="905256"/>
            <a:ext cx="9144001" cy="4962144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hape 314"/>
          <p:cNvSpPr>
            <a:spLocks noGrp="1"/>
          </p:cNvSpPr>
          <p:nvPr>
            <p:ph type="sldNum" sz="quarter" idx="2"/>
          </p:nvPr>
        </p:nvSpPr>
        <p:spPr>
          <a:xfrm>
            <a:off x="8634852" y="6423350"/>
            <a:ext cx="237302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15" name="Shape 315"/>
          <p:cNvSpPr>
            <a:spLocks noGrp="1"/>
          </p:cNvSpPr>
          <p:nvPr>
            <p:ph type="title"/>
          </p:nvPr>
        </p:nvSpPr>
        <p:spPr>
          <a:xfrm>
            <a:off x="0" y="3619799"/>
            <a:ext cx="9144000" cy="11430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London in May 22 - 26</a:t>
            </a:r>
          </a:p>
        </p:txBody>
      </p:sp>
      <p:pic>
        <p:nvPicPr>
          <p:cNvPr id="316" name="image3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9624" y="5236524"/>
            <a:ext cx="1358977" cy="181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image34.jpeg"/>
          <p:cNvPicPr>
            <a:picLocks noChangeAspect="1"/>
          </p:cNvPicPr>
          <p:nvPr/>
        </p:nvPicPr>
        <p:blipFill>
          <a:blip r:embed="rId4">
            <a:extLst/>
          </a:blip>
          <a:srcRect l="18576" r="13303"/>
          <a:stretch>
            <a:fillRect/>
          </a:stretch>
        </p:blipFill>
        <p:spPr>
          <a:xfrm>
            <a:off x="7166441" y="5238724"/>
            <a:ext cx="1980498" cy="1635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image35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52516" y="5238744"/>
            <a:ext cx="2907351" cy="1635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image37.jpeg"/>
          <p:cNvPicPr>
            <a:picLocks noChangeAspect="1"/>
          </p:cNvPicPr>
          <p:nvPr/>
        </p:nvPicPr>
        <p:blipFill>
          <a:blip r:embed="rId6">
            <a:extLst/>
          </a:blip>
          <a:srcRect l="6993" t="4401" r="10046" b="8777"/>
          <a:stretch>
            <a:fillRect/>
          </a:stretch>
        </p:blipFill>
        <p:spPr>
          <a:xfrm>
            <a:off x="0" y="5238749"/>
            <a:ext cx="2974680" cy="1751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body" sz="half" idx="1"/>
          </p:nvPr>
        </p:nvSpPr>
        <p:spPr>
          <a:xfrm>
            <a:off x="385092" y="3947648"/>
            <a:ext cx="4187101" cy="3052501"/>
          </a:xfrm>
          <a:prstGeom prst="rect">
            <a:avLst/>
          </a:prstGeom>
        </p:spPr>
        <p:txBody>
          <a:bodyPr/>
          <a:lstStyle/>
          <a:p>
            <a:pPr>
              <a:defRPr sz="2400" b="1"/>
            </a:pPr>
            <a:r>
              <a:rPr dirty="0"/>
              <a:t>Heinz </a:t>
            </a:r>
            <a:r>
              <a:rPr dirty="0" smtClean="0"/>
              <a:t>Wittenbrink</a:t>
            </a:r>
          </a:p>
          <a:p>
            <a:pPr marL="492125">
              <a:lnSpc>
                <a:spcPct val="150000"/>
              </a:lnSpc>
              <a:defRPr sz="2400"/>
            </a:pPr>
            <a:r>
              <a:rPr dirty="0" smtClean="0"/>
              <a:t>+43 664 80453 8665</a:t>
            </a:r>
          </a:p>
          <a:p>
            <a:pPr indent="457200">
              <a:lnSpc>
                <a:spcPct val="150000"/>
              </a:lnSpc>
              <a:defRPr sz="2400"/>
            </a:pPr>
            <a:r>
              <a:rPr dirty="0" smtClean="0"/>
              <a:t>@heinz</a:t>
            </a:r>
          </a:p>
          <a:p>
            <a:pPr indent="457200">
              <a:lnSpc>
                <a:spcPct val="150000"/>
              </a:lnSpc>
              <a:defRPr sz="2400"/>
            </a:pPr>
            <a:r>
              <a:rPr dirty="0" smtClean="0"/>
              <a:t>heinzwittenbrink</a:t>
            </a:r>
            <a:endParaRPr dirty="0"/>
          </a:p>
        </p:txBody>
      </p:sp>
      <p:pic>
        <p:nvPicPr>
          <p:cNvPr id="322" name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356" y="5550274"/>
            <a:ext cx="515801" cy="502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image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356" y="5005256"/>
            <a:ext cx="515801" cy="52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8949" y="3091625"/>
            <a:ext cx="522350" cy="522350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>
            <a:spLocks noGrp="1"/>
          </p:cNvSpPr>
          <p:nvPr>
            <p:ph type="title"/>
          </p:nvPr>
        </p:nvSpPr>
        <p:spPr>
          <a:xfrm>
            <a:off x="269874" y="1090522"/>
            <a:ext cx="8602202" cy="842400"/>
          </a:xfrm>
          <a:prstGeom prst="rect">
            <a:avLst/>
          </a:prstGeom>
        </p:spPr>
        <p:txBody>
          <a:bodyPr/>
          <a:lstStyle>
            <a:lvl1pPr defTabSz="905255">
              <a:defRPr sz="3959"/>
            </a:lvl1pPr>
          </a:lstStyle>
          <a:p>
            <a:r>
              <a:t>Join our content strategy community</a:t>
            </a:r>
          </a:p>
        </p:txBody>
      </p:sp>
      <p:sp>
        <p:nvSpPr>
          <p:cNvPr id="326" name="Shape 326"/>
          <p:cNvSpPr>
            <a:spLocks noGrp="1"/>
          </p:cNvSpPr>
          <p:nvPr>
            <p:ph type="sldNum" sz="quarter" idx="2"/>
          </p:nvPr>
        </p:nvSpPr>
        <p:spPr>
          <a:xfrm>
            <a:off x="8634852" y="6651950"/>
            <a:ext cx="237302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219199" y="6137750"/>
            <a:ext cx="8924702" cy="7203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28" name="Shape 328"/>
          <p:cNvSpPr>
            <a:spLocks noGrp="1"/>
          </p:cNvSpPr>
          <p:nvPr>
            <p:ph type="body" idx="13"/>
          </p:nvPr>
        </p:nvSpPr>
        <p:spPr>
          <a:xfrm>
            <a:off x="5136524" y="3952847"/>
            <a:ext cx="3962701" cy="3284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ts val="0"/>
              </a:spcBef>
              <a:defRPr sz="2400" b="1"/>
            </a:pPr>
            <a:r>
              <a:rPr dirty="0"/>
              <a:t>Irene Michl</a:t>
            </a:r>
          </a:p>
          <a:p>
            <a:pPr marL="452438" indent="4763">
              <a:lnSpc>
                <a:spcPct val="150000"/>
              </a:lnSpc>
              <a:spcBef>
                <a:spcPts val="0"/>
              </a:spcBef>
              <a:defRPr sz="2400"/>
            </a:pPr>
            <a:r>
              <a:rPr dirty="0"/>
              <a:t>+43 676 339 12 38</a:t>
            </a:r>
          </a:p>
          <a:p>
            <a:pPr marL="452438" indent="4763">
              <a:lnSpc>
                <a:spcPct val="150000"/>
              </a:lnSpc>
              <a:spcBef>
                <a:spcPts val="0"/>
              </a:spcBef>
              <a:defRPr sz="2400"/>
            </a:pPr>
            <a:r>
              <a:rPr dirty="0"/>
              <a:t>@</a:t>
            </a:r>
            <a:r>
              <a:rPr dirty="0" smtClean="0"/>
              <a:t>irenemichl</a:t>
            </a:r>
            <a:endParaRPr dirty="0"/>
          </a:p>
          <a:p>
            <a:pPr marL="452438" indent="4763">
              <a:lnSpc>
                <a:spcPct val="150000"/>
              </a:lnSpc>
              <a:spcBef>
                <a:spcPts val="0"/>
              </a:spcBef>
              <a:defRPr sz="2400"/>
            </a:pPr>
            <a:r>
              <a:rPr dirty="0"/>
              <a:t>irenemichl</a:t>
            </a:r>
          </a:p>
          <a:p>
            <a:pPr marL="452438" indent="4763">
              <a:lnSpc>
                <a:spcPct val="150000"/>
              </a:lnSpc>
              <a:spcBef>
                <a:spcPts val="0"/>
              </a:spcBef>
              <a:defRPr sz="2400"/>
            </a:pPr>
            <a:r>
              <a:rPr dirty="0"/>
              <a:t>Content Queen Irene</a:t>
            </a:r>
          </a:p>
        </p:txBody>
      </p:sp>
      <p:pic>
        <p:nvPicPr>
          <p:cNvPr id="329" name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0398" y="5576405"/>
            <a:ext cx="515801" cy="50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10398" y="5028582"/>
            <a:ext cx="515801" cy="52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7123" y="6138208"/>
            <a:ext cx="515801" cy="5158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Shape 332"/>
          <p:cNvSpPr/>
          <p:nvPr/>
        </p:nvSpPr>
        <p:spPr>
          <a:xfrm>
            <a:off x="1037736" y="1927757"/>
            <a:ext cx="7561199" cy="1585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2400"/>
            </a:pPr>
            <a:r>
              <a:rPr dirty="0"/>
              <a:t>https://fh-joanneum.at/cos</a:t>
            </a:r>
          </a:p>
          <a:p>
            <a:pPr>
              <a:lnSpc>
                <a:spcPct val="150000"/>
              </a:lnSpc>
              <a:defRPr sz="2400"/>
            </a:pPr>
            <a:r>
              <a:rPr dirty="0"/>
              <a:t>@ContentGraz </a:t>
            </a:r>
          </a:p>
          <a:p>
            <a:pPr>
              <a:lnSpc>
                <a:spcPct val="150000"/>
              </a:lnSpc>
              <a:defRPr sz="2400"/>
            </a:pPr>
            <a:r>
              <a:rPr dirty="0"/>
              <a:t>contentstrategie </a:t>
            </a:r>
          </a:p>
        </p:txBody>
      </p:sp>
      <p:pic>
        <p:nvPicPr>
          <p:cNvPr id="333" name="image38.png" descr="Bildschirmfoto 2017-02-08 um 14.48.4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2223" y="2058024"/>
            <a:ext cx="515801" cy="543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image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224" y="2601379"/>
            <a:ext cx="515802" cy="52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955" y="4461079"/>
            <a:ext cx="564969" cy="542026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8" y="4443824"/>
            <a:ext cx="564969" cy="54202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type="body" idx="1"/>
          </p:nvPr>
        </p:nvSpPr>
        <p:spPr>
          <a:xfrm>
            <a:off x="269874" y="2344056"/>
            <a:ext cx="8604302" cy="3748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sldNum" sz="quarter" idx="2"/>
          </p:nvPr>
        </p:nvSpPr>
        <p:spPr>
          <a:xfrm>
            <a:off x="8701453" y="6423350"/>
            <a:ext cx="170701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246" name="image03.jpeg" descr="Historic_City_Center_of_Graz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875" y="2140648"/>
            <a:ext cx="5236048" cy="3927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11.jpeg" descr="IMG_4645_v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05924" y="2140644"/>
            <a:ext cx="3357423" cy="2237479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hape 248"/>
          <p:cNvSpPr/>
          <p:nvPr/>
        </p:nvSpPr>
        <p:spPr>
          <a:xfrm>
            <a:off x="296249" y="982700"/>
            <a:ext cx="8743060" cy="77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69850" indent="-139700">
              <a:defRPr sz="4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Studying content strategy in Austria</a:t>
            </a:r>
          </a:p>
        </p:txBody>
      </p:sp>
      <p:pic>
        <p:nvPicPr>
          <p:cNvPr id="249" name="image01.png" descr="Bildschirmfoto 2017-02-08 um 08.16.2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05918" y="4378125"/>
            <a:ext cx="3003332" cy="1448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sldNum" sz="quarter" idx="2"/>
          </p:nvPr>
        </p:nvSpPr>
        <p:spPr>
          <a:xfrm>
            <a:off x="8701453" y="6423350"/>
            <a:ext cx="170701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5641725" y="6052049"/>
            <a:ext cx="3297000" cy="7326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69874" y="1852515"/>
            <a:ext cx="8602202" cy="11430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40663">
              <a:defRPr sz="3240"/>
            </a:pPr>
            <a:r>
              <a:t>Working and </a:t>
            </a:r>
          </a:p>
          <a:p>
            <a:pPr defTabSz="740663">
              <a:defRPr sz="3240"/>
            </a:pPr>
            <a:r>
              <a:t>studying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2569"/>
            <a:ext cx="7471954" cy="3206714"/>
          </a:xfrm>
          <a:prstGeom prst="rect">
            <a:avLst/>
          </a:prstGeom>
        </p:spPr>
      </p:pic>
      <p:pic>
        <p:nvPicPr>
          <p:cNvPr id="257" name="image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4149" y="911474"/>
            <a:ext cx="5178675" cy="302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age29.jpeg"/>
          <p:cNvPicPr>
            <a:picLocks noChangeAspect="1"/>
          </p:cNvPicPr>
          <p:nvPr/>
        </p:nvPicPr>
        <p:blipFill>
          <a:blip r:embed="rId2">
            <a:extLst/>
          </a:blip>
          <a:srcRect l="307" r="14405"/>
          <a:stretch>
            <a:fillRect/>
          </a:stretch>
        </p:blipFill>
        <p:spPr>
          <a:xfrm flipH="1">
            <a:off x="-9081" y="1066800"/>
            <a:ext cx="9144001" cy="7148524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xfrm>
            <a:off x="269874" y="1090515"/>
            <a:ext cx="8602202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AT" dirty="0"/>
              <a:t>C</a:t>
            </a:r>
            <a:r>
              <a:rPr dirty="0" smtClean="0"/>
              <a:t>ollaborative </a:t>
            </a:r>
            <a:r>
              <a:rPr dirty="0"/>
              <a:t>online learning </a:t>
            </a:r>
          </a:p>
        </p:txBody>
      </p:sp>
      <p:sp>
        <p:nvSpPr>
          <p:cNvPr id="261" name="Shape 261"/>
          <p:cNvSpPr>
            <a:spLocks noGrp="1"/>
          </p:cNvSpPr>
          <p:nvPr>
            <p:ph type="body" idx="1"/>
          </p:nvPr>
        </p:nvSpPr>
        <p:spPr>
          <a:xfrm>
            <a:off x="269874" y="2344056"/>
            <a:ext cx="8604302" cy="3748800"/>
          </a:xfrm>
          <a:prstGeom prst="rect">
            <a:avLst/>
          </a:prstGeom>
          <a:solidFill>
            <a:srgbClr val="000000">
              <a:alpha val="16078"/>
            </a:srgbClr>
          </a:solidFill>
        </p:spPr>
        <p:txBody>
          <a:bodyPr/>
          <a:lstStyle/>
          <a:p>
            <a:pPr marL="443484" indent="-221742" defTabSz="886968">
              <a:buClr>
                <a:srgbClr val="FFFFFF"/>
              </a:buClr>
              <a:buSzPct val="100000"/>
              <a:buFont typeface="Trebuchet MS"/>
              <a:buChar char="●"/>
              <a:defRPr sz="2910">
                <a:solidFill>
                  <a:srgbClr val="FFFFFF"/>
                </a:solidFill>
              </a:defRPr>
            </a:pPr>
            <a:r>
              <a:rPr dirty="0" smtClean="0"/>
              <a:t>Slack</a:t>
            </a:r>
            <a:endParaRPr dirty="0"/>
          </a:p>
          <a:p>
            <a:pPr marL="443484" indent="-221742" defTabSz="886968">
              <a:buClr>
                <a:srgbClr val="FFFFFF"/>
              </a:buClr>
              <a:buSzPct val="100000"/>
              <a:buFont typeface="Trebuchet MS"/>
              <a:buChar char="●"/>
              <a:defRPr sz="2910">
                <a:solidFill>
                  <a:srgbClr val="FFFFFF"/>
                </a:solidFill>
              </a:defRPr>
            </a:pPr>
            <a:r>
              <a:rPr dirty="0"/>
              <a:t>Trello</a:t>
            </a:r>
          </a:p>
          <a:p>
            <a:pPr marL="443484" indent="-221742" defTabSz="886968">
              <a:buClr>
                <a:srgbClr val="FFFFFF"/>
              </a:buClr>
              <a:buSzPct val="100000"/>
              <a:buFont typeface="Trebuchet MS"/>
              <a:buChar char="●"/>
              <a:defRPr sz="2910">
                <a:solidFill>
                  <a:srgbClr val="FFFFFF"/>
                </a:solidFill>
              </a:defRPr>
            </a:pPr>
            <a:r>
              <a:rPr lang="de-AT" dirty="0" smtClean="0"/>
              <a:t>G</a:t>
            </a:r>
            <a:r>
              <a:rPr dirty="0" smtClean="0"/>
              <a:t>oogle </a:t>
            </a:r>
            <a:r>
              <a:rPr dirty="0"/>
              <a:t>drive, docs, spreadsheet, presentation</a:t>
            </a:r>
          </a:p>
          <a:p>
            <a:pPr marL="443484" indent="-221742" defTabSz="886968">
              <a:buClr>
                <a:srgbClr val="FFFFFF"/>
              </a:buClr>
              <a:buSzPct val="100000"/>
              <a:buFont typeface="Trebuchet MS"/>
              <a:buChar char="●"/>
              <a:defRPr sz="2910">
                <a:solidFill>
                  <a:srgbClr val="FFFFFF"/>
                </a:solidFill>
              </a:defRPr>
            </a:pPr>
            <a:r>
              <a:rPr dirty="0"/>
              <a:t>Zotero</a:t>
            </a:r>
          </a:p>
          <a:p>
            <a:pPr marL="443484" indent="-221742" defTabSz="886968">
              <a:buClr>
                <a:srgbClr val="FFFFFF"/>
              </a:buClr>
              <a:buSzPct val="100000"/>
              <a:buFont typeface="Trebuchet MS"/>
              <a:buChar char="●"/>
              <a:defRPr sz="2910">
                <a:solidFill>
                  <a:srgbClr val="FFFFFF"/>
                </a:solidFill>
              </a:defRPr>
            </a:pPr>
            <a:r>
              <a:rPr lang="de-AT" dirty="0" smtClean="0"/>
              <a:t>G</a:t>
            </a:r>
            <a:r>
              <a:rPr dirty="0" smtClean="0"/>
              <a:t>oogle hangout</a:t>
            </a:r>
            <a:r>
              <a:rPr lang="de-AT" dirty="0" smtClean="0"/>
              <a:t>s</a:t>
            </a:r>
            <a:r>
              <a:rPr dirty="0" smtClean="0"/>
              <a:t> </a:t>
            </a:r>
            <a:r>
              <a:rPr dirty="0"/>
              <a:t>/ Adobe connect</a:t>
            </a:r>
          </a:p>
          <a:p>
            <a:pPr marL="443484" indent="-221742" defTabSz="886968">
              <a:buClr>
                <a:srgbClr val="FFFFFF"/>
              </a:buClr>
              <a:buSzPct val="100000"/>
              <a:buFont typeface="Trebuchet MS"/>
              <a:buChar char="●"/>
              <a:defRPr sz="2910">
                <a:solidFill>
                  <a:srgbClr val="FFFFFF"/>
                </a:solidFill>
              </a:defRPr>
            </a:pPr>
            <a:r>
              <a:rPr dirty="0"/>
              <a:t>Skype</a:t>
            </a:r>
          </a:p>
          <a:p>
            <a:pPr marL="443484" indent="-221742" defTabSz="886968">
              <a:buClr>
                <a:srgbClr val="FFFFFF"/>
              </a:buClr>
              <a:buSzPct val="100000"/>
              <a:buFont typeface="Trebuchet MS"/>
              <a:buChar char="●"/>
              <a:defRPr sz="2910">
                <a:solidFill>
                  <a:srgbClr val="FFFFFF"/>
                </a:solidFill>
              </a:defRPr>
            </a:pPr>
            <a:r>
              <a:rPr dirty="0"/>
              <a:t>(Facebook group)</a:t>
            </a:r>
          </a:p>
          <a:p>
            <a:pPr marL="443484" indent="-221742" defTabSz="886968">
              <a:buClr>
                <a:srgbClr val="FFFFFF"/>
              </a:buClr>
              <a:buSzPct val="100000"/>
              <a:buFont typeface="Trebuchet MS"/>
              <a:buChar char="●"/>
              <a:defRPr sz="2910">
                <a:solidFill>
                  <a:srgbClr val="FFFFFF"/>
                </a:solidFill>
              </a:defRPr>
            </a:pPr>
            <a:r>
              <a:rPr dirty="0"/>
              <a:t>OER Blog, portfolios</a:t>
            </a:r>
          </a:p>
        </p:txBody>
      </p:sp>
      <p:sp>
        <p:nvSpPr>
          <p:cNvPr id="262" name="Shape 262"/>
          <p:cNvSpPr>
            <a:spLocks noGrp="1"/>
          </p:cNvSpPr>
          <p:nvPr>
            <p:ph type="sldNum" sz="quarter" idx="2"/>
          </p:nvPr>
        </p:nvSpPr>
        <p:spPr>
          <a:xfrm>
            <a:off x="8701453" y="6423350"/>
            <a:ext cx="170701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/>
          </p:cNvSpPr>
          <p:nvPr>
            <p:ph type="title"/>
          </p:nvPr>
        </p:nvSpPr>
        <p:spPr>
          <a:xfrm>
            <a:off x="269874" y="1090515"/>
            <a:ext cx="8602202" cy="1143000"/>
          </a:xfrm>
          <a:prstGeom prst="rect">
            <a:avLst/>
          </a:prstGeom>
        </p:spPr>
        <p:txBody>
          <a:bodyPr/>
          <a:lstStyle/>
          <a:p>
            <a:r>
              <a:t>Semester 1 + 2: basics, analysis</a:t>
            </a:r>
          </a:p>
        </p:txBody>
      </p:sp>
      <p:sp>
        <p:nvSpPr>
          <p:cNvPr id="265" name="Shape 265"/>
          <p:cNvSpPr>
            <a:spLocks noGrp="1"/>
          </p:cNvSpPr>
          <p:nvPr>
            <p:ph type="sldNum" sz="quarter" idx="2"/>
          </p:nvPr>
        </p:nvSpPr>
        <p:spPr>
          <a:xfrm>
            <a:off x="8701453" y="6423350"/>
            <a:ext cx="170701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66" name="image18.png" descr="Bildschirmfoto 2017-02-08 um 08.20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875" y="2344036"/>
            <a:ext cx="4326524" cy="3848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16.png" descr="Bildschirmfoto 2017-02-08 um 08.20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1299" y="2376648"/>
            <a:ext cx="3945116" cy="368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xfrm>
            <a:off x="269874" y="1090525"/>
            <a:ext cx="8748602" cy="1143001"/>
          </a:xfrm>
          <a:prstGeom prst="rect">
            <a:avLst/>
          </a:prstGeom>
        </p:spPr>
        <p:txBody>
          <a:bodyPr/>
          <a:lstStyle>
            <a:lvl1pPr defTabSz="813816">
              <a:defRPr sz="3559"/>
            </a:lvl1pPr>
          </a:lstStyle>
          <a:p>
            <a:r>
              <a:rPr dirty="0"/>
              <a:t>Semester 3+4: </a:t>
            </a:r>
            <a:r>
              <a:rPr lang="de-AT" dirty="0" err="1" smtClean="0"/>
              <a:t>strategy</a:t>
            </a:r>
            <a:r>
              <a:rPr dirty="0" smtClean="0"/>
              <a:t>, </a:t>
            </a:r>
            <a:r>
              <a:rPr dirty="0"/>
              <a:t>implementation</a:t>
            </a:r>
          </a:p>
        </p:txBody>
      </p:sp>
      <p:sp>
        <p:nvSpPr>
          <p:cNvPr id="270" name="Shape 270"/>
          <p:cNvSpPr>
            <a:spLocks noGrp="1"/>
          </p:cNvSpPr>
          <p:nvPr>
            <p:ph type="sldNum" sz="quarter" idx="2"/>
          </p:nvPr>
        </p:nvSpPr>
        <p:spPr>
          <a:xfrm>
            <a:off x="8701453" y="6423350"/>
            <a:ext cx="170701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71" name="image13.png" descr="Bildschirmfoto 2017-02-08 um 08.20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875" y="2498574"/>
            <a:ext cx="4745826" cy="3594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07.png" descr="Bildschirmfoto 2017-02-08 um 08.21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5774" y="2584250"/>
            <a:ext cx="4066374" cy="1951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/>
          </p:cNvSpPr>
          <p:nvPr>
            <p:ph type="title"/>
          </p:nvPr>
        </p:nvSpPr>
        <p:spPr>
          <a:xfrm>
            <a:off x="269874" y="1090515"/>
            <a:ext cx="8602202" cy="1143000"/>
          </a:xfrm>
          <a:prstGeom prst="rect">
            <a:avLst/>
          </a:prstGeom>
        </p:spPr>
        <p:txBody>
          <a:bodyPr/>
          <a:lstStyle/>
          <a:p>
            <a:r>
              <a:t>Open knowledge</a:t>
            </a:r>
          </a:p>
        </p:txBody>
      </p:sp>
      <p:sp>
        <p:nvSpPr>
          <p:cNvPr id="275" name="Shape 275"/>
          <p:cNvSpPr>
            <a:spLocks noGrp="1"/>
          </p:cNvSpPr>
          <p:nvPr>
            <p:ph type="sldNum" sz="quarter" idx="2"/>
          </p:nvPr>
        </p:nvSpPr>
        <p:spPr>
          <a:xfrm>
            <a:off x="8701453" y="6423350"/>
            <a:ext cx="170701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76" name="image40.png" descr="Bildschirmfoto 2017-02-08 um 08.42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875" y="2344049"/>
            <a:ext cx="5030073" cy="397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39.png" descr="Bildschirmfoto 2017-02-08 um 08.43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11825" y="1139525"/>
            <a:ext cx="3460251" cy="2719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05.jpeg" descr="coscamp-panda-session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45799" y="3891324"/>
            <a:ext cx="3543876" cy="2432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sldNum" sz="quarter" idx="2"/>
          </p:nvPr>
        </p:nvSpPr>
        <p:spPr>
          <a:xfrm>
            <a:off x="8701453" y="6423350"/>
            <a:ext cx="170701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81" name="image06.jpeg" descr="bvBg8DHc_400x40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15" y="4273977"/>
            <a:ext cx="1816101" cy="181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08.jpeg" descr="me-d6.jpg"/>
          <p:cNvPicPr>
            <a:picLocks/>
          </p:cNvPicPr>
          <p:nvPr/>
        </p:nvPicPr>
        <p:blipFill>
          <a:blip r:embed="rId3">
            <a:extLst/>
          </a:blip>
          <a:srcRect b="10246"/>
          <a:stretch>
            <a:fillRect/>
          </a:stretch>
        </p:blipFill>
        <p:spPr>
          <a:xfrm>
            <a:off x="3664842" y="4273977"/>
            <a:ext cx="1819626" cy="181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age09.jpeg" descr="19b85ae2c1a06bc28c2e6d190ef7ca33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0146" y="2477578"/>
            <a:ext cx="1816101" cy="181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age19.jpeg" descr="klauseck-1003x1024.jpg"/>
          <p:cNvPicPr>
            <a:picLocks/>
          </p:cNvPicPr>
          <p:nvPr/>
        </p:nvPicPr>
        <p:blipFill>
          <a:blip r:embed="rId5">
            <a:extLst/>
          </a:blip>
          <a:srcRect b="2240"/>
          <a:stretch>
            <a:fillRect/>
          </a:stretch>
        </p:blipFill>
        <p:spPr>
          <a:xfrm>
            <a:off x="46029" y="2477578"/>
            <a:ext cx="1819626" cy="181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12.jpeg" descr="CfHERduu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81870" y="2477578"/>
            <a:ext cx="1816101" cy="181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17.png" descr="content-types-about-noz-urbina.png"/>
          <p:cNvPicPr>
            <a:picLocks noChangeAspect="1"/>
          </p:cNvPicPr>
          <p:nvPr/>
        </p:nvPicPr>
        <p:blipFill>
          <a:blip r:embed="rId7">
            <a:extLst/>
          </a:blip>
          <a:srcRect l="22000" r="22000"/>
          <a:stretch>
            <a:fillRect/>
          </a:stretch>
        </p:blipFill>
        <p:spPr>
          <a:xfrm>
            <a:off x="3662345" y="2475801"/>
            <a:ext cx="1816101" cy="1819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15.png" descr="weber_wibke.png"/>
          <p:cNvPicPr>
            <a:picLocks noChangeAspect="1"/>
          </p:cNvPicPr>
          <p:nvPr/>
        </p:nvPicPr>
        <p:blipFill>
          <a:blip r:embed="rId8">
            <a:extLst/>
          </a:blip>
          <a:srcRect b="33078"/>
          <a:stretch>
            <a:fillRect/>
          </a:stretch>
        </p:blipFill>
        <p:spPr>
          <a:xfrm>
            <a:off x="5463984" y="2474204"/>
            <a:ext cx="1816101" cy="1823042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xfrm>
            <a:off x="270899" y="959475"/>
            <a:ext cx="8602202" cy="1143000"/>
          </a:xfrm>
          <a:prstGeom prst="rect">
            <a:avLst/>
          </a:prstGeom>
        </p:spPr>
        <p:txBody>
          <a:bodyPr/>
          <a:lstStyle>
            <a:lvl1pPr defTabSz="896111">
              <a:defRPr sz="3920">
                <a:solidFill>
                  <a:schemeClr val="accent6">
                    <a:lumOff val="-5333"/>
                  </a:schemeClr>
                </a:solidFill>
              </a:defRPr>
            </a:lvl1pPr>
          </a:lstStyle>
          <a:p>
            <a:r>
              <a:rPr dirty="0"/>
              <a:t>Lecturers from diverse backgrounds</a:t>
            </a:r>
          </a:p>
        </p:txBody>
      </p:sp>
      <p:pic>
        <p:nvPicPr>
          <p:cNvPr id="289" name="image14.jpeg" descr="41-38148154.jpg"/>
          <p:cNvPicPr>
            <a:picLocks noChangeAspect="1"/>
          </p:cNvPicPr>
          <p:nvPr/>
        </p:nvPicPr>
        <p:blipFill>
          <a:blip r:embed="rId9">
            <a:extLst/>
          </a:blip>
          <a:srcRect l="33034" t="1283" r="11137" b="7"/>
          <a:stretch>
            <a:fillRect/>
          </a:stretch>
        </p:blipFill>
        <p:spPr>
          <a:xfrm>
            <a:off x="5463984" y="4271199"/>
            <a:ext cx="1816101" cy="1821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20.jpeg" descr="6c50ec41250018fb58e8e30801d49538_400x400.jpe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281870" y="4273977"/>
            <a:ext cx="1816101" cy="181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doris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60146" y="4273977"/>
            <a:ext cx="1816101" cy="181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sldNum" sz="quarter" idx="2"/>
          </p:nvPr>
        </p:nvSpPr>
        <p:spPr>
          <a:xfrm>
            <a:off x="8701453" y="6423350"/>
            <a:ext cx="170701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xfrm>
            <a:off x="270899" y="959475"/>
            <a:ext cx="8602202" cy="1143000"/>
          </a:xfrm>
          <a:prstGeom prst="rect">
            <a:avLst/>
          </a:prstGeom>
        </p:spPr>
        <p:txBody>
          <a:bodyPr/>
          <a:lstStyle>
            <a:lvl1pPr defTabSz="896111">
              <a:defRPr sz="3920">
                <a:solidFill>
                  <a:schemeClr val="accent6">
                    <a:lumOff val="-5333"/>
                  </a:schemeClr>
                </a:solidFill>
              </a:defRPr>
            </a:lvl1pPr>
          </a:lstStyle>
          <a:p>
            <a:r>
              <a:rPr lang="de-DE" dirty="0" err="1" smtClean="0"/>
              <a:t>Students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/>
              <a:t>diverse </a:t>
            </a:r>
            <a:r>
              <a:rPr lang="de-DE" dirty="0" err="1"/>
              <a:t>backgrounds</a:t>
            </a:r>
            <a:endParaRPr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857" r="34000" b="45333"/>
          <a:stretch/>
        </p:blipFill>
        <p:spPr>
          <a:xfrm>
            <a:off x="298771" y="2220685"/>
            <a:ext cx="8391996" cy="31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271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 violett">
  <a:themeElements>
    <a:clrScheme name="FH violet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D1A7F"/>
      </a:accent1>
      <a:accent2>
        <a:srgbClr val="650A65"/>
      </a:accent2>
      <a:accent3>
        <a:srgbClr val="FD9CFD"/>
      </a:accent3>
      <a:accent4>
        <a:srgbClr val="BBBBBB"/>
      </a:accent4>
      <a:accent5>
        <a:srgbClr val="888888"/>
      </a:accent5>
      <a:accent6>
        <a:srgbClr val="444444"/>
      </a:accent6>
      <a:hlink>
        <a:srgbClr val="0000FF"/>
      </a:hlink>
      <a:folHlink>
        <a:srgbClr val="FF00FF"/>
      </a:folHlink>
    </a:clrScheme>
    <a:fontScheme name="FH violet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FH violet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H violett">
  <a:themeElements>
    <a:clrScheme name="FH violet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D1A7F"/>
      </a:accent1>
      <a:accent2>
        <a:srgbClr val="650A65"/>
      </a:accent2>
      <a:accent3>
        <a:srgbClr val="FD9CFD"/>
      </a:accent3>
      <a:accent4>
        <a:srgbClr val="BBBBBB"/>
      </a:accent4>
      <a:accent5>
        <a:srgbClr val="888888"/>
      </a:accent5>
      <a:accent6>
        <a:srgbClr val="444444"/>
      </a:accent6>
      <a:hlink>
        <a:srgbClr val="0000FF"/>
      </a:hlink>
      <a:folHlink>
        <a:srgbClr val="FF00FF"/>
      </a:folHlink>
    </a:clrScheme>
    <a:fontScheme name="FH violet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FH violet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</Words>
  <Application>Microsoft Macintosh PowerPoint</Application>
  <PresentationFormat>Bildschirmpräsentation (4:3)</PresentationFormat>
  <Paragraphs>57</Paragraphs>
  <Slides>15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Calibri</vt:lpstr>
      <vt:lpstr>Helvetica Neue</vt:lpstr>
      <vt:lpstr>Trebuchet MS</vt:lpstr>
      <vt:lpstr>Arial</vt:lpstr>
      <vt:lpstr>FH violett</vt:lpstr>
      <vt:lpstr>PowerPoint-Präsentation</vt:lpstr>
      <vt:lpstr>PowerPoint-Präsentation</vt:lpstr>
      <vt:lpstr>Working and  studying</vt:lpstr>
      <vt:lpstr>Collaborative online learning </vt:lpstr>
      <vt:lpstr>Semester 1 + 2: basics, analysis</vt:lpstr>
      <vt:lpstr>Semester 3+4: strategy, implementation</vt:lpstr>
      <vt:lpstr>Open knowledge</vt:lpstr>
      <vt:lpstr>Lecturers from diverse backgrounds</vt:lpstr>
      <vt:lpstr>Students from diverse backgrounds</vt:lpstr>
      <vt:lpstr>PowerPoint-Präsentation</vt:lpstr>
      <vt:lpstr>Content Strategy for a hairdresser</vt:lpstr>
      <vt:lpstr>Degree in the  European academic system</vt:lpstr>
      <vt:lpstr>Next: internationalisation, research</vt:lpstr>
      <vt:lpstr>London in May 22 - 26</vt:lpstr>
      <vt:lpstr>Join our content strategy community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Irene Michl</cp:lastModifiedBy>
  <cp:revision>6</cp:revision>
  <dcterms:modified xsi:type="dcterms:W3CDTF">2017-02-09T13:37:41Z</dcterms:modified>
</cp:coreProperties>
</file>